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4"/>
  </p:notesMasterIdLst>
  <p:sldIdLst>
    <p:sldId id="256" r:id="rId2"/>
    <p:sldId id="258" r:id="rId3"/>
    <p:sldId id="272" r:id="rId4"/>
    <p:sldId id="273" r:id="rId5"/>
    <p:sldId id="275" r:id="rId6"/>
    <p:sldId id="259" r:id="rId7"/>
    <p:sldId id="274" r:id="rId8"/>
    <p:sldId id="276" r:id="rId9"/>
    <p:sldId id="264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66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84EFE-27C9-8144-8FA9-DA35098515B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1B765-0E6C-8940-AAF1-75922915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83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35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81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1933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26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193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119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943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00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89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26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03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51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59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320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52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36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FD436-096F-4A1B-92BB-5C162EF8C988}" type="datetimeFigureOut">
              <a:rPr lang="en-GB" smtClean="0"/>
              <a:t>21/04/2017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B9E68A8-8F57-48E4-B726-1E3672B02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0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8487" y="828413"/>
            <a:ext cx="9440599" cy="2418126"/>
          </a:xfrm>
        </p:spPr>
        <p:txBody>
          <a:bodyPr>
            <a:normAutofit/>
          </a:bodyPr>
          <a:lstStyle/>
          <a:p>
            <a:r>
              <a:rPr lang="en-GB" sz="3200" dirty="0"/>
              <a:t>COMP4442 </a:t>
            </a:r>
            <a:r>
              <a:rPr lang="en-US" altLang="zh-CN" sz="3200" dirty="0"/>
              <a:t>Service and Cloud Computing</a:t>
            </a:r>
            <a:br>
              <a:rPr lang="en-US" altLang="zh-CN" sz="3200" dirty="0"/>
            </a:br>
            <a:r>
              <a:rPr lang="en-US" altLang="zh-CN" sz="3200" dirty="0"/>
              <a:t>	</a:t>
            </a:r>
            <a:br>
              <a:rPr lang="en-GB" sz="4400" dirty="0"/>
            </a:br>
            <a:r>
              <a:rPr lang="en-GB" sz="4400" dirty="0"/>
              <a:t>	</a:t>
            </a:r>
            <a:r>
              <a:rPr lang="en-US" altLang="zh-CN" sz="4400" dirty="0"/>
              <a:t>Full OpenStack Implementation</a:t>
            </a:r>
            <a:endParaRPr lang="en-GB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44811" y="4164982"/>
            <a:ext cx="4046478" cy="175764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4 </a:t>
            </a:r>
          </a:p>
          <a:p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13103214D CHEN </a:t>
            </a:r>
            <a:r>
              <a:rPr lang="en-US" altLang="zh-CN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Yunkun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13103831D HAN Yunpeng </a:t>
            </a:r>
          </a:p>
          <a:p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13104036D ZHENG </a:t>
            </a:r>
            <a:r>
              <a:rPr lang="en-US" altLang="zh-CN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Hongyi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29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Manila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Shared File System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939800"/>
          </a:xfrm>
        </p:spPr>
        <p:txBody>
          <a:bodyPr>
            <a:normAutofit/>
          </a:bodyPr>
          <a:lstStyle/>
          <a:p>
            <a:r>
              <a:rPr lang="en-US" sz="2400" dirty="0"/>
              <a:t>The Shared File Systems service (manila) provides coordinated access to shared or distributed file systems.</a:t>
            </a:r>
            <a:endParaRPr lang="en-GB" sz="2400" dirty="0"/>
          </a:p>
        </p:txBody>
      </p:sp>
      <p:pic>
        <p:nvPicPr>
          <p:cNvPr id="4" name="图片 4" descr="Image result for openstack manila architectur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680" y="3073400"/>
            <a:ext cx="5494020" cy="359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33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Manila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Shared File System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52600"/>
            <a:ext cx="8624888" cy="4292600"/>
          </a:xfrm>
        </p:spPr>
        <p:txBody>
          <a:bodyPr>
            <a:normAutofit/>
          </a:bodyPr>
          <a:lstStyle/>
          <a:p>
            <a:r>
              <a:rPr lang="en-US" altLang="zh-CN"/>
              <a:t>Installation:</a:t>
            </a:r>
            <a:endParaRPr lang="en-US"/>
          </a:p>
          <a:p>
            <a:r>
              <a:rPr lang="en-US" dirty="0"/>
              <a:t>Follow https://</a:t>
            </a:r>
            <a:r>
              <a:rPr lang="en-US" dirty="0" err="1"/>
              <a:t>docs.openstack.org</a:t>
            </a:r>
            <a:r>
              <a:rPr lang="en-US" dirty="0"/>
              <a:t>/project-install-guide/shared-file-systems/</a:t>
            </a:r>
            <a:r>
              <a:rPr lang="en-US" dirty="0" err="1"/>
              <a:t>ocata</a:t>
            </a:r>
            <a:r>
              <a:rPr lang="en-US" dirty="0"/>
              <a:t>/</a:t>
            </a:r>
            <a:endParaRPr lang="en-GB" dirty="0"/>
          </a:p>
          <a:p>
            <a:r>
              <a:rPr lang="en-US" dirty="0"/>
              <a:t>Main steps are: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(1) Create the </a:t>
            </a:r>
            <a:r>
              <a:rPr lang="en-US" i="1" dirty="0"/>
              <a:t>manila</a:t>
            </a:r>
            <a:r>
              <a:rPr lang="en-US" dirty="0"/>
              <a:t> database.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(2) Create the service credentials.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(3) Create the Shared File Systems service API endpoints.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(4) Install the packages </a:t>
            </a:r>
            <a:r>
              <a:rPr lang="en-US" i="1" dirty="0"/>
              <a:t>manila-</a:t>
            </a:r>
            <a:r>
              <a:rPr lang="en-US" i="1" dirty="0" err="1"/>
              <a:t>api</a:t>
            </a:r>
            <a:r>
              <a:rPr lang="en-US" i="1" dirty="0"/>
              <a:t>, manila-scheduler, python-</a:t>
            </a:r>
            <a:r>
              <a:rPr lang="en-US" i="1" dirty="0" err="1"/>
              <a:t>manilaclient</a:t>
            </a:r>
            <a:r>
              <a:rPr lang="en-US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(5) Edit the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/manila/</a:t>
            </a:r>
            <a:r>
              <a:rPr lang="en-US" i="1" dirty="0" err="1"/>
              <a:t>manila.conf</a:t>
            </a:r>
            <a:r>
              <a:rPr lang="en-US" dirty="0"/>
              <a:t> file.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(6) Configure share node.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9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Manila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Shared File System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2304399" y="171387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Result</a:t>
            </a:r>
            <a:endParaRPr lang="en-GB" altLang="zh-CN" sz="2400" dirty="0"/>
          </a:p>
          <a:p>
            <a:pPr marL="0" indent="0">
              <a:buFont typeface="Wingdings 3" charset="2"/>
              <a:buNone/>
            </a:pPr>
            <a:endParaRPr lang="en-GB" altLang="zh-CN" dirty="0"/>
          </a:p>
        </p:txBody>
      </p:sp>
      <p:pic>
        <p:nvPicPr>
          <p:cNvPr id="13" name="图片 19" descr="C:\Users\natez\AppData\Local\Temp\1492769980(1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91" b="79197"/>
          <a:stretch/>
        </p:blipFill>
        <p:spPr bwMode="auto">
          <a:xfrm>
            <a:off x="4285932" y="1499661"/>
            <a:ext cx="3188335" cy="1009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34" descr="屏幕剪辑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99" y="2701064"/>
            <a:ext cx="6026801" cy="39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1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Orchestration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0312" y="18161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The Orchestration service provides a template-based orchestration for describing a cloud application by running OpenStack API calls to generate running cloud applications. </a:t>
            </a:r>
          </a:p>
        </p:txBody>
      </p:sp>
      <p:pic>
        <p:nvPicPr>
          <p:cNvPr id="4" name="图片 6" descr="Image result for openstack heat archite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30" y="3317874"/>
            <a:ext cx="4865370" cy="3209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32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Orchestration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7697788" cy="3810000"/>
          </a:xfrm>
        </p:spPr>
        <p:txBody>
          <a:bodyPr/>
          <a:lstStyle/>
          <a:p>
            <a:r>
              <a:rPr lang="en-US" altLang="zh-CN"/>
              <a:t>Installation:</a:t>
            </a:r>
            <a:endParaRPr lang="en-US"/>
          </a:p>
          <a:p>
            <a:r>
              <a:rPr lang="en-US" dirty="0"/>
              <a:t>Follow https://</a:t>
            </a:r>
            <a:r>
              <a:rPr lang="en-US" dirty="0" err="1"/>
              <a:t>docs.openstack.org</a:t>
            </a:r>
            <a:r>
              <a:rPr lang="en-US" dirty="0"/>
              <a:t>/project-install-guide/orchestration/</a:t>
            </a:r>
            <a:r>
              <a:rPr lang="en-US" dirty="0" err="1"/>
              <a:t>ocata</a:t>
            </a:r>
            <a:r>
              <a:rPr lang="en-US" dirty="0"/>
              <a:t>/install-</a:t>
            </a:r>
            <a:r>
              <a:rPr lang="en-US" dirty="0" err="1"/>
              <a:t>ubuntu.html</a:t>
            </a:r>
            <a:endParaRPr lang="en-GB" dirty="0"/>
          </a:p>
          <a:p>
            <a:r>
              <a:rPr lang="en-US" dirty="0"/>
              <a:t>Main steps are: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(1) Create the </a:t>
            </a:r>
            <a:r>
              <a:rPr lang="en-US" i="1" dirty="0"/>
              <a:t>heat</a:t>
            </a:r>
            <a:r>
              <a:rPr lang="en-US" dirty="0"/>
              <a:t> database.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(2) Create the service credentials.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(3) Create the Orchestration service API endpoints.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(4) Install the packages </a:t>
            </a:r>
            <a:r>
              <a:rPr lang="en-US" i="1" dirty="0"/>
              <a:t>heat-</a:t>
            </a:r>
            <a:r>
              <a:rPr lang="en-US" i="1" dirty="0" err="1"/>
              <a:t>api</a:t>
            </a:r>
            <a:r>
              <a:rPr lang="en-US" i="1" dirty="0"/>
              <a:t>, heat-</a:t>
            </a:r>
            <a:r>
              <a:rPr lang="en-US" i="1" dirty="0" err="1"/>
              <a:t>api</a:t>
            </a:r>
            <a:r>
              <a:rPr lang="en-US" i="1" dirty="0"/>
              <a:t>-</a:t>
            </a:r>
            <a:r>
              <a:rPr lang="en-US" i="1" dirty="0" err="1"/>
              <a:t>cfn</a:t>
            </a:r>
            <a:r>
              <a:rPr lang="en-US" i="1" dirty="0"/>
              <a:t>, heat-engine</a:t>
            </a:r>
            <a:r>
              <a:rPr lang="en-US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(5) Edit the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/heat/</a:t>
            </a:r>
            <a:r>
              <a:rPr lang="en-US" i="1" dirty="0" err="1"/>
              <a:t>heat.conf</a:t>
            </a:r>
            <a:r>
              <a:rPr lang="en-US" dirty="0"/>
              <a:t>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4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Orchestration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图片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245" y="2994764"/>
            <a:ext cx="6222555" cy="3421879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304399" y="171387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Result</a:t>
            </a:r>
            <a:endParaRPr lang="en-GB" altLang="zh-CN" sz="2400" dirty="0"/>
          </a:p>
          <a:p>
            <a:pPr marL="0" indent="0">
              <a:buFont typeface="Wingdings 3" charset="2"/>
              <a:buNone/>
            </a:pPr>
            <a:endParaRPr lang="en-GB" altLang="zh-CN" dirty="0"/>
          </a:p>
        </p:txBody>
      </p:sp>
      <p:pic>
        <p:nvPicPr>
          <p:cNvPr id="6" name="图片 20" descr="C:\Users\natez\AppData\Local\Temp\1492770015(1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27" b="81022"/>
          <a:stretch/>
        </p:blipFill>
        <p:spPr bwMode="auto">
          <a:xfrm>
            <a:off x="4312920" y="1562727"/>
            <a:ext cx="3675380" cy="11055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8881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Ceilometer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US" dirty="0"/>
              <a:t> Telemetry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612" y="1625600"/>
            <a:ext cx="8915400" cy="3777622"/>
          </a:xfrm>
        </p:spPr>
        <p:txBody>
          <a:bodyPr/>
          <a:lstStyle/>
          <a:p>
            <a:r>
              <a:rPr lang="en-US" dirty="0"/>
              <a:t>The Telemetry Data Collection services provide the following functions:</a:t>
            </a:r>
            <a:endParaRPr lang="en-GB" dirty="0"/>
          </a:p>
          <a:p>
            <a:pPr lvl="0">
              <a:buFont typeface="Wingdings" charset="2"/>
              <a:buChar char="§"/>
            </a:pPr>
            <a:r>
              <a:rPr lang="en-US" dirty="0"/>
              <a:t>Efficiently polls metering data related to OpenStack services.</a:t>
            </a:r>
            <a:endParaRPr lang="en-GB" dirty="0"/>
          </a:p>
          <a:p>
            <a:pPr lvl="0">
              <a:buFont typeface="Wingdings" charset="2"/>
              <a:buChar char="§"/>
            </a:pPr>
            <a:r>
              <a:rPr lang="en-US" dirty="0"/>
              <a:t>Collects event and metering data by monitoring notifications sent from services.</a:t>
            </a:r>
            <a:endParaRPr lang="en-GB" dirty="0"/>
          </a:p>
          <a:p>
            <a:pPr lvl="0">
              <a:buFont typeface="Wingdings" charset="2"/>
              <a:buChar char="§"/>
            </a:pPr>
            <a:r>
              <a:rPr lang="en-US" dirty="0"/>
              <a:t>Publishes collected data to various targets including data stores and message queues.</a:t>
            </a:r>
            <a:endParaRPr lang="en-GB" dirty="0"/>
          </a:p>
          <a:p>
            <a:endParaRPr lang="en-US" dirty="0"/>
          </a:p>
        </p:txBody>
      </p:sp>
      <p:pic>
        <p:nvPicPr>
          <p:cNvPr id="4" name="图片 7" descr="Image result for openstack ceilometer archite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44" y="4074802"/>
            <a:ext cx="6663055" cy="2373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779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Ceilometer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US" dirty="0"/>
              <a:t> Telemetry</a:t>
            </a:r>
            <a:r>
              <a:rPr lang="en-GB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Installation:</a:t>
            </a:r>
            <a:endParaRPr lang="en-US" dirty="0"/>
          </a:p>
          <a:p>
            <a:r>
              <a:rPr lang="en-US" dirty="0"/>
              <a:t>Follow https://</a:t>
            </a:r>
            <a:r>
              <a:rPr lang="en-US" dirty="0" err="1"/>
              <a:t>docs.openstack.org</a:t>
            </a:r>
            <a:r>
              <a:rPr lang="en-US" dirty="0"/>
              <a:t>/project-install-guide/telemetry/</a:t>
            </a:r>
            <a:r>
              <a:rPr lang="en-US" dirty="0" err="1"/>
              <a:t>ocata</a:t>
            </a:r>
            <a:r>
              <a:rPr lang="en-US" dirty="0"/>
              <a:t>/install-base-</a:t>
            </a:r>
            <a:r>
              <a:rPr lang="en-US" dirty="0" err="1"/>
              <a:t>ubuntu.html</a:t>
            </a:r>
            <a:endParaRPr lang="en-GB" dirty="0"/>
          </a:p>
          <a:p>
            <a:r>
              <a:rPr lang="en-US" dirty="0"/>
              <a:t>Main steps are: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(1) Create the service credentials.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(2) Register Gnocchi service in Keystone.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(3) Edit the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/ceilometer/</a:t>
            </a:r>
            <a:r>
              <a:rPr lang="en-US" i="1" dirty="0" err="1"/>
              <a:t>ceilometer.conf</a:t>
            </a:r>
            <a:r>
              <a:rPr lang="en-US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(4) Edit the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/gnocchi/</a:t>
            </a:r>
            <a:r>
              <a:rPr lang="en-US" i="1" dirty="0" err="1"/>
              <a:t>gnocchi.conf</a:t>
            </a:r>
            <a:r>
              <a:rPr lang="en-US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(5) Create Ceilometer resources in Gnocchi.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46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Ceilometer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US" dirty="0"/>
              <a:t> Telemetry</a:t>
            </a:r>
            <a:r>
              <a:rPr lang="en-GB" dirty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708136"/>
            <a:ext cx="6515976" cy="37122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2304399" y="171387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Result</a:t>
            </a:r>
            <a:endParaRPr lang="en-GB" altLang="zh-CN" sz="2400" dirty="0"/>
          </a:p>
          <a:p>
            <a:pPr marL="0" indent="0">
              <a:buFont typeface="Wingdings 3" charset="2"/>
              <a:buNone/>
            </a:pPr>
            <a:endParaRPr lang="en-GB" altLang="zh-CN" dirty="0"/>
          </a:p>
        </p:txBody>
      </p:sp>
      <p:pic>
        <p:nvPicPr>
          <p:cNvPr id="7" name="图片 21" descr="C:\Users\natez\AppData\Local\Temp\1492770047(1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54" b="78832"/>
          <a:stretch/>
        </p:blipFill>
        <p:spPr bwMode="auto">
          <a:xfrm>
            <a:off x="4096067" y="1610536"/>
            <a:ext cx="3466465" cy="9620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501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Magnum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US" dirty="0"/>
              <a:t> Container Service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891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Magnum uses Heat to orchestrate an OS image which contains Docker and Kubernetes and runs that image in either virtual machines or bare metal in a cluster configuration.</a:t>
            </a:r>
            <a:endParaRPr lang="en-GB" sz="2400" dirty="0"/>
          </a:p>
          <a:p>
            <a:endParaRPr lang="en-US" sz="2400" dirty="0"/>
          </a:p>
        </p:txBody>
      </p:sp>
      <p:pic>
        <p:nvPicPr>
          <p:cNvPr id="4" name="图片 8" descr="Image result for openstack magnum architectur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644" y="3577911"/>
            <a:ext cx="6751955" cy="3051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59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2925" y="1905000"/>
            <a:ext cx="9043155" cy="3967397"/>
          </a:xfrm>
        </p:spPr>
        <p:txBody>
          <a:bodyPr/>
          <a:lstStyle/>
          <a:p>
            <a:r>
              <a:rPr lang="en-US" sz="2800" dirty="0"/>
              <a:t>In the lab, we implemented some setup</a:t>
            </a:r>
            <a:r>
              <a:rPr lang="en-US" altLang="zh-CN" sz="2800" dirty="0"/>
              <a:t>s</a:t>
            </a:r>
            <a:r>
              <a:rPr lang="en-US" sz="2800" dirty="0"/>
              <a:t> and installation of OpenStack including basic components, like keystone, nova, neutron, etc.</a:t>
            </a:r>
          </a:p>
          <a:p>
            <a:r>
              <a:rPr lang="en-US" sz="2800" dirty="0"/>
              <a:t>However, many work has been done by professor and we do not go into detail to understand the implementation.</a:t>
            </a:r>
            <a:endParaRPr lang="en-GB" sz="2800" dirty="0"/>
          </a:p>
          <a:p>
            <a:r>
              <a:rPr lang="en-US" sz="2800" dirty="0"/>
              <a:t>We decide to do a full implementation of OpenStack including </a:t>
            </a:r>
            <a:r>
              <a:rPr lang="en-US" altLang="zh-CN" sz="2800" dirty="0"/>
              <a:t>almost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en-US" sz="2800" dirty="0"/>
              <a:t> service</a:t>
            </a:r>
            <a:r>
              <a:rPr lang="en-US" altLang="zh-CN" sz="2800" dirty="0"/>
              <a:t>s</a:t>
            </a:r>
            <a:r>
              <a:rPr lang="en-US" sz="2800" dirty="0"/>
              <a:t>.</a:t>
            </a:r>
            <a:endParaRPr lang="en-GB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5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Magnum</a:t>
            </a:r>
            <a:r>
              <a:rPr lang="zh-CN" altLang="en-US" dirty="0"/>
              <a:t> </a:t>
            </a:r>
            <a:r>
              <a:rPr lang="en-US" altLang="zh-CN"/>
              <a:t>-</a:t>
            </a:r>
            <a:r>
              <a:rPr lang="en-US"/>
              <a:t> </a:t>
            </a:r>
            <a:r>
              <a:rPr lang="en-US" dirty="0"/>
              <a:t>Container Service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Installation:</a:t>
            </a:r>
            <a:endParaRPr lang="en-US" dirty="0"/>
          </a:p>
          <a:p>
            <a:r>
              <a:rPr lang="en-US" dirty="0"/>
              <a:t>Follow https://</a:t>
            </a:r>
            <a:r>
              <a:rPr lang="en-US" dirty="0" err="1"/>
              <a:t>docs.openstack.org</a:t>
            </a:r>
            <a:r>
              <a:rPr lang="en-US" dirty="0"/>
              <a:t>/project-install-guide/container-infrastructure-management/</a:t>
            </a:r>
            <a:r>
              <a:rPr lang="en-US" dirty="0" err="1"/>
              <a:t>ocata</a:t>
            </a:r>
            <a:r>
              <a:rPr lang="en-US" dirty="0"/>
              <a:t>/install-</a:t>
            </a:r>
            <a:r>
              <a:rPr lang="en-US" dirty="0" err="1"/>
              <a:t>ubuntu.html</a:t>
            </a:r>
            <a:endParaRPr lang="en-GB" dirty="0"/>
          </a:p>
          <a:p>
            <a:r>
              <a:rPr lang="en-US" dirty="0"/>
              <a:t>Main steps are: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(1) Create the magnum database.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(2) Create the service credentials.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(3) Create the Container Infrastructure Management service API endpoints.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(4) Install packages </a:t>
            </a:r>
            <a:r>
              <a:rPr lang="en-US" i="1" dirty="0"/>
              <a:t>magnum-</a:t>
            </a:r>
            <a:r>
              <a:rPr lang="en-US" i="1" dirty="0" err="1"/>
              <a:t>api</a:t>
            </a:r>
            <a:r>
              <a:rPr lang="en-US" i="1" dirty="0"/>
              <a:t>, magnum-conductor, python-</a:t>
            </a:r>
            <a:r>
              <a:rPr lang="en-US" i="1" dirty="0" err="1"/>
              <a:t>magnumclient</a:t>
            </a:r>
            <a:r>
              <a:rPr lang="en-US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(5) Edit the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/magnum/</a:t>
            </a:r>
            <a:r>
              <a:rPr lang="en-US" i="1" dirty="0" err="1"/>
              <a:t>magnum.conf</a:t>
            </a:r>
            <a:r>
              <a:rPr lang="en-US" dirty="0"/>
              <a:t> file.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90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Magnum</a:t>
            </a:r>
            <a:r>
              <a:rPr lang="zh-CN" altLang="en-US" dirty="0"/>
              <a:t> </a:t>
            </a:r>
            <a:r>
              <a:rPr lang="en-US" altLang="zh-CN"/>
              <a:t>-</a:t>
            </a:r>
            <a:r>
              <a:rPr lang="en-US"/>
              <a:t> </a:t>
            </a:r>
            <a:r>
              <a:rPr lang="en-US" dirty="0"/>
              <a:t>Container Service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829664"/>
            <a:ext cx="6641835" cy="3482235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304399" y="171387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Result</a:t>
            </a:r>
            <a:endParaRPr lang="en-GB" altLang="zh-CN" sz="2400" dirty="0"/>
          </a:p>
          <a:p>
            <a:pPr marL="0" indent="0">
              <a:buFont typeface="Wingdings 3" charset="2"/>
              <a:buNone/>
            </a:pPr>
            <a:endParaRPr lang="en-GB" altLang="zh-CN" dirty="0"/>
          </a:p>
        </p:txBody>
      </p:sp>
      <p:pic>
        <p:nvPicPr>
          <p:cNvPr id="6" name="图片 22" descr="C:\Users\natez\AppData\Local\Temp\1492770103(1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 b="79927"/>
          <a:stretch/>
        </p:blipFill>
        <p:spPr bwMode="auto">
          <a:xfrm>
            <a:off x="4270979" y="1713875"/>
            <a:ext cx="3361690" cy="876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83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Barbican Key Manager Service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637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Barbican is a REST API designed for the secure storage, provisioning and management of secrets. </a:t>
            </a:r>
          </a:p>
          <a:p>
            <a:r>
              <a:rPr lang="en-US" sz="2400" dirty="0"/>
              <a:t>It is aimed at being useful for all environments, including large ephemeral Clouds.</a:t>
            </a:r>
            <a:endParaRPr lang="en-GB" sz="24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80" y="3577057"/>
            <a:ext cx="4922520" cy="29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91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Barbican Key Manager Service</a:t>
            </a:r>
            <a:r>
              <a:rPr lang="en-GB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Installation:</a:t>
            </a:r>
            <a:endParaRPr lang="en-US" dirty="0"/>
          </a:p>
          <a:p>
            <a:r>
              <a:rPr lang="en-US" dirty="0"/>
              <a:t>Follow https://</a:t>
            </a:r>
            <a:r>
              <a:rPr lang="en-US" dirty="0" err="1"/>
              <a:t>docs.openstack.org</a:t>
            </a:r>
            <a:r>
              <a:rPr lang="en-US" dirty="0"/>
              <a:t>/project-install-guide/key-manager/</a:t>
            </a:r>
            <a:r>
              <a:rPr lang="en-US" dirty="0" err="1"/>
              <a:t>ocata</a:t>
            </a:r>
            <a:r>
              <a:rPr lang="en-US" dirty="0"/>
              <a:t>/install-</a:t>
            </a:r>
            <a:r>
              <a:rPr lang="en-US" dirty="0" err="1"/>
              <a:t>ubuntu.html</a:t>
            </a:r>
            <a:endParaRPr lang="en-GB" dirty="0"/>
          </a:p>
          <a:p>
            <a:r>
              <a:rPr lang="en-US" dirty="0"/>
              <a:t>Main steps are: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(1) Create the barbican database.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(2) Create the service credentials.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(3) Create the Key Manager service API endpoints.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(4) Install the packages </a:t>
            </a:r>
            <a:r>
              <a:rPr lang="en-US" i="1" dirty="0"/>
              <a:t>barbican-</a:t>
            </a:r>
            <a:r>
              <a:rPr lang="en-US" i="1" dirty="0" err="1"/>
              <a:t>api</a:t>
            </a:r>
            <a:r>
              <a:rPr lang="en-US" i="1" dirty="0"/>
              <a:t>, barbican-keystone-listener, barbican-worker</a:t>
            </a:r>
            <a:r>
              <a:rPr lang="en-US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(5) Edit the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/barbican/</a:t>
            </a:r>
            <a:r>
              <a:rPr lang="en-US" i="1" dirty="0" err="1"/>
              <a:t>barbican.conf</a:t>
            </a:r>
            <a:r>
              <a:rPr lang="en-US" dirty="0"/>
              <a:t> and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/barbican/barbican-</a:t>
            </a:r>
            <a:r>
              <a:rPr lang="en-US" i="1" dirty="0" err="1"/>
              <a:t>api</a:t>
            </a:r>
            <a:r>
              <a:rPr lang="en-US" i="1" dirty="0"/>
              <a:t>-</a:t>
            </a:r>
            <a:r>
              <a:rPr lang="en-US" i="1" dirty="0" err="1"/>
              <a:t>paste.ini</a:t>
            </a:r>
            <a:r>
              <a:rPr lang="en-US" dirty="0"/>
              <a:t>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97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Barbican Key Manager Service</a:t>
            </a:r>
            <a:r>
              <a:rPr lang="en-GB"/>
              <a:t> 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785208"/>
            <a:ext cx="7116072" cy="3621314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304399" y="171387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Result</a:t>
            </a:r>
            <a:endParaRPr lang="en-GB" altLang="zh-CN" sz="2400" dirty="0"/>
          </a:p>
          <a:p>
            <a:pPr marL="0" indent="0">
              <a:buFont typeface="Wingdings 3" charset="2"/>
              <a:buNone/>
            </a:pPr>
            <a:endParaRPr lang="en-GB" altLang="zh-CN" dirty="0"/>
          </a:p>
        </p:txBody>
      </p:sp>
      <p:pic>
        <p:nvPicPr>
          <p:cNvPr id="6" name="图片 23" descr="C:\Users\natez\AppData\Local\Temp\1492770151(1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65328"/>
          <a:stretch/>
        </p:blipFill>
        <p:spPr bwMode="auto">
          <a:xfrm>
            <a:off x="4309744" y="1713875"/>
            <a:ext cx="5545455" cy="9785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6894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Zaqar</a:t>
            </a:r>
            <a:r>
              <a:rPr lang="en-US" dirty="0"/>
              <a:t> Messaging Service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714500"/>
            <a:ext cx="8915400" cy="3777622"/>
          </a:xfrm>
        </p:spPr>
        <p:txBody>
          <a:bodyPr/>
          <a:lstStyle/>
          <a:p>
            <a:r>
              <a:rPr lang="en-US" sz="2000" dirty="0" err="1"/>
              <a:t>Zaqar</a:t>
            </a:r>
            <a:r>
              <a:rPr lang="en-US" sz="2000" dirty="0"/>
              <a:t> is a multi-tenant cloud messaging service for Web developers. </a:t>
            </a:r>
          </a:p>
          <a:p>
            <a:r>
              <a:rPr lang="en-US" sz="2000" dirty="0"/>
              <a:t>The Message service is multi-tenant, fast, reliable, and scalable. </a:t>
            </a:r>
          </a:p>
          <a:p>
            <a:r>
              <a:rPr lang="en-US" sz="2000" dirty="0"/>
              <a:t>It allows developers to share data between distributed application components performing different tasks, without losing messages or requiring each component to be always available.</a:t>
            </a:r>
            <a:endParaRPr lang="en-GB" sz="2000" dirty="0"/>
          </a:p>
          <a:p>
            <a:endParaRPr lang="en-US" dirty="0"/>
          </a:p>
        </p:txBody>
      </p:sp>
      <p:pic>
        <p:nvPicPr>
          <p:cNvPr id="4" name="图片 9" descr="Image result for openstack Zaqa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82" y="4313554"/>
            <a:ext cx="6185218" cy="1833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342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Zaqar</a:t>
            </a:r>
            <a:r>
              <a:rPr lang="en-US" dirty="0"/>
              <a:t> Messaging Service</a:t>
            </a:r>
            <a:r>
              <a:rPr lang="en-GB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Installation:</a:t>
            </a:r>
            <a:endParaRPr lang="en-US" dirty="0"/>
          </a:p>
          <a:p>
            <a:r>
              <a:rPr lang="en-US" dirty="0"/>
              <a:t>Follow https://</a:t>
            </a:r>
            <a:r>
              <a:rPr lang="en-US" dirty="0" err="1"/>
              <a:t>docs.openstack.org</a:t>
            </a:r>
            <a:r>
              <a:rPr lang="en-US" dirty="0"/>
              <a:t>/project-install-guide/messaging/</a:t>
            </a:r>
            <a:r>
              <a:rPr lang="en-US" dirty="0" err="1"/>
              <a:t>ocata</a:t>
            </a:r>
            <a:r>
              <a:rPr lang="en-US" dirty="0"/>
              <a:t>/install-</a:t>
            </a:r>
            <a:r>
              <a:rPr lang="en-US" dirty="0" err="1"/>
              <a:t>ubuntu.html</a:t>
            </a:r>
            <a:endParaRPr lang="en-GB" dirty="0"/>
          </a:p>
          <a:p>
            <a:r>
              <a:rPr lang="en-US" dirty="0"/>
              <a:t>Main steps are: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(1) Install and configure MongoDB replica-set on database servers.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(2) Create the service credentials.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(3) Create the Messaging service API endpoints.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(4) Install </a:t>
            </a:r>
            <a:r>
              <a:rPr lang="en-US" i="1" dirty="0" err="1"/>
              <a:t>memcached</a:t>
            </a:r>
            <a:r>
              <a:rPr lang="en-US" dirty="0"/>
              <a:t>, Messaging service and </a:t>
            </a:r>
            <a:r>
              <a:rPr lang="en-US" dirty="0" err="1"/>
              <a:t>uWSGI</a:t>
            </a:r>
            <a:r>
              <a:rPr lang="en-US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(5) Create log file and edit configuration file.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(6) Create Messaging service’s configuration file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</a:t>
            </a:r>
            <a:r>
              <a:rPr lang="en-US" i="1" dirty="0" err="1"/>
              <a:t>zaqar.conf</a:t>
            </a:r>
            <a:r>
              <a:rPr lang="en-US" dirty="0"/>
              <a:t>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1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Zaqar</a:t>
            </a:r>
            <a:r>
              <a:rPr lang="en-US" dirty="0"/>
              <a:t> Messaging Service</a:t>
            </a:r>
            <a:r>
              <a:rPr lang="en-GB"/>
              <a:t> 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546469"/>
            <a:ext cx="7127454" cy="1728547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304399" y="171387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Result</a:t>
            </a:r>
            <a:endParaRPr lang="en-GB" altLang="zh-CN" sz="2400" dirty="0"/>
          </a:p>
          <a:p>
            <a:pPr marL="0" indent="0">
              <a:buFont typeface="Wingdings 3" charset="2"/>
              <a:buNone/>
            </a:pPr>
            <a:endParaRPr lang="en-GB" altLang="zh-CN" dirty="0"/>
          </a:p>
        </p:txBody>
      </p:sp>
      <p:pic>
        <p:nvPicPr>
          <p:cNvPr id="6" name="图片 24" descr="C:\Users\natez\AppData\Local\Temp\1492770185(1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37" b="58944"/>
          <a:stretch/>
        </p:blipFill>
        <p:spPr bwMode="auto">
          <a:xfrm>
            <a:off x="2463800" y="2273170"/>
            <a:ext cx="8077200" cy="2006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9430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Sahara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Elastic Map Reduce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112" y="1463989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Sahara aims to provide users with simple means to provision Hadoop clusters</a:t>
            </a:r>
            <a:r>
              <a:rPr lang="en-US" altLang="zh-CN" sz="2400" dirty="0"/>
              <a:t>.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256" y="2744879"/>
            <a:ext cx="58531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86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Sahara </a:t>
            </a:r>
            <a:r>
              <a:rPr lang="en-US" altLang="zh-CN" dirty="0"/>
              <a:t>-</a:t>
            </a:r>
            <a:r>
              <a:rPr lang="zh-CN" altLang="en-US"/>
              <a:t> </a:t>
            </a:r>
            <a:r>
              <a:rPr lang="en-US"/>
              <a:t>Elastic </a:t>
            </a:r>
            <a:r>
              <a:rPr lang="en-US" dirty="0"/>
              <a:t>Map Reduce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Installation:</a:t>
            </a:r>
            <a:endParaRPr lang="en-US" dirty="0"/>
          </a:p>
          <a:p>
            <a:r>
              <a:rPr lang="en-US" dirty="0"/>
              <a:t>(1) Install follow: https://</a:t>
            </a:r>
            <a:r>
              <a:rPr lang="en-US" dirty="0" err="1"/>
              <a:t>docs.openstack.org</a:t>
            </a:r>
            <a:r>
              <a:rPr lang="en-US" dirty="0"/>
              <a:t>/developer/</a:t>
            </a:r>
            <a:r>
              <a:rPr lang="en-US" dirty="0" err="1"/>
              <a:t>sahara</a:t>
            </a:r>
            <a:r>
              <a:rPr lang="en-US" dirty="0"/>
              <a:t>/</a:t>
            </a:r>
            <a:r>
              <a:rPr lang="en-US" dirty="0" err="1"/>
              <a:t>userdoc</a:t>
            </a:r>
            <a:r>
              <a:rPr lang="en-US" dirty="0"/>
              <a:t>/</a:t>
            </a:r>
            <a:r>
              <a:rPr lang="en-US" dirty="0" err="1"/>
              <a:t>installation.guide.html</a:t>
            </a:r>
            <a:endParaRPr lang="en-GB" dirty="0"/>
          </a:p>
          <a:p>
            <a:r>
              <a:rPr lang="en-US" dirty="0"/>
              <a:t>(2) Configure follow:</a:t>
            </a:r>
            <a:r>
              <a:rPr lang="zh-CN" altLang="en-US" dirty="0"/>
              <a:t> </a:t>
            </a:r>
            <a:r>
              <a:rPr lang="en-US" dirty="0"/>
              <a:t>https://</a:t>
            </a:r>
            <a:r>
              <a:rPr lang="en-US" dirty="0" err="1"/>
              <a:t>docs.openstack.org</a:t>
            </a:r>
            <a:r>
              <a:rPr lang="en-US" dirty="0"/>
              <a:t>/developer/</a:t>
            </a:r>
            <a:r>
              <a:rPr lang="en-US" dirty="0" err="1"/>
              <a:t>sahara</a:t>
            </a:r>
            <a:r>
              <a:rPr lang="en-US" dirty="0"/>
              <a:t>/</a:t>
            </a:r>
            <a:r>
              <a:rPr lang="en-US" dirty="0" err="1"/>
              <a:t>userdoc</a:t>
            </a:r>
            <a:r>
              <a:rPr lang="en-US" dirty="0"/>
              <a:t>/</a:t>
            </a:r>
            <a:r>
              <a:rPr lang="en-US" dirty="0" err="1"/>
              <a:t>configuration.guide.html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(1) Implement all core services of OpenStack as foundation for optional services.</a:t>
            </a:r>
            <a:endParaRPr lang="en-GB" sz="2400" dirty="0"/>
          </a:p>
          <a:p>
            <a:r>
              <a:rPr lang="en-US" sz="2400" dirty="0"/>
              <a:t>(2) Implement optional services of OpenStack</a:t>
            </a:r>
            <a:r>
              <a:rPr lang="zh-CN" altLang="en-US" sz="2400" dirty="0"/>
              <a:t> </a:t>
            </a:r>
            <a:r>
              <a:rPr lang="en-US" altLang="zh-CN" sz="2400" dirty="0"/>
              <a:t>including</a:t>
            </a:r>
            <a:r>
              <a:rPr lang="zh-CN" altLang="en-US" sz="2400" dirty="0"/>
              <a:t> </a:t>
            </a:r>
            <a:r>
              <a:rPr lang="en-US" altLang="zh-CN" sz="2400" dirty="0"/>
              <a:t>Ceilometer </a:t>
            </a:r>
            <a:r>
              <a:rPr lang="mr-IN" altLang="zh-CN" sz="2400" dirty="0"/>
              <a:t>–</a:t>
            </a:r>
            <a:r>
              <a:rPr lang="en-US" altLang="zh-CN" sz="2400" dirty="0"/>
              <a:t> Telemeter,</a:t>
            </a:r>
            <a:r>
              <a:rPr lang="zh-CN" altLang="en-US" sz="2400" dirty="0"/>
              <a:t> </a:t>
            </a:r>
            <a:r>
              <a:rPr lang="en-US" altLang="zh-CN" sz="2400" dirty="0"/>
              <a:t>Heat </a:t>
            </a:r>
            <a:r>
              <a:rPr lang="mr-IN" altLang="zh-CN" sz="2400" dirty="0"/>
              <a:t>–</a:t>
            </a:r>
            <a:r>
              <a:rPr lang="en-US" altLang="zh-CN" sz="2400" dirty="0"/>
              <a:t> Orchestration,</a:t>
            </a:r>
            <a:r>
              <a:rPr lang="zh-CN" altLang="en-US" sz="2400" dirty="0"/>
              <a:t> </a:t>
            </a:r>
            <a:r>
              <a:rPr lang="en-US" altLang="zh-CN" sz="2400" dirty="0"/>
              <a:t>Trove </a:t>
            </a:r>
            <a:r>
              <a:rPr lang="mr-IN" altLang="zh-CN" sz="2400" dirty="0"/>
              <a:t>–</a:t>
            </a:r>
            <a:r>
              <a:rPr lang="en-US" altLang="zh-CN" sz="2400" dirty="0"/>
              <a:t> Database,</a:t>
            </a:r>
            <a:r>
              <a:rPr lang="zh-CN" altLang="en-US" sz="2400" dirty="0"/>
              <a:t> </a:t>
            </a:r>
            <a:r>
              <a:rPr lang="en-US" altLang="zh-CN" sz="2400" dirty="0"/>
              <a:t>Sahara - Elastic Map Reduce,</a:t>
            </a:r>
            <a:r>
              <a:rPr lang="zh-CN" altLang="en-US" sz="2400" dirty="0"/>
              <a:t> </a:t>
            </a:r>
            <a:r>
              <a:rPr lang="en-US" altLang="zh-CN" sz="2400" dirty="0"/>
              <a:t>Ironic - Bare-Metal Provision,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Zaqar</a:t>
            </a:r>
            <a:r>
              <a:rPr lang="en-US" altLang="zh-CN" sz="2400" dirty="0"/>
              <a:t> - Messaging Service,</a:t>
            </a:r>
            <a:r>
              <a:rPr lang="zh-CN" altLang="en-US" sz="2400" dirty="0"/>
              <a:t> </a:t>
            </a:r>
            <a:r>
              <a:rPr lang="en-US" altLang="zh-CN" sz="2400" dirty="0"/>
              <a:t>Manila - Shared Filesystems,</a:t>
            </a:r>
            <a:r>
              <a:rPr lang="zh-CN" altLang="en-US" sz="2400" dirty="0"/>
              <a:t> </a:t>
            </a:r>
            <a:r>
              <a:rPr lang="en-US" altLang="zh-CN" sz="2400" dirty="0"/>
              <a:t>Designate - DNS Service,</a:t>
            </a:r>
            <a:r>
              <a:rPr lang="zh-CN" altLang="en-US" sz="2400" dirty="0"/>
              <a:t> </a:t>
            </a:r>
            <a:r>
              <a:rPr lang="en-US" altLang="zh-CN" sz="2400" dirty="0"/>
              <a:t>Barbican - Key Management,</a:t>
            </a:r>
            <a:r>
              <a:rPr lang="zh-CN" altLang="en-US" sz="2400" dirty="0"/>
              <a:t> </a:t>
            </a:r>
            <a:r>
              <a:rPr lang="en-US" altLang="zh-CN" sz="2400" dirty="0"/>
              <a:t>Magnum </a:t>
            </a:r>
            <a:r>
              <a:rPr lang="mr-IN" altLang="zh-CN" sz="2400" dirty="0"/>
              <a:t>–</a:t>
            </a:r>
            <a:r>
              <a:rPr lang="en-US" altLang="zh-CN" sz="2400" dirty="0"/>
              <a:t> Containers,</a:t>
            </a:r>
            <a:r>
              <a:rPr lang="zh-CN" altLang="en-US" sz="2400" dirty="0"/>
              <a:t> </a:t>
            </a:r>
            <a:r>
              <a:rPr lang="en-US" altLang="zh-CN" sz="2400" dirty="0"/>
              <a:t>Murano - Application Catalog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Congress - Governance</a:t>
            </a: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052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Sahara </a:t>
            </a:r>
            <a:r>
              <a:rPr lang="en-US" altLang="zh-CN" dirty="0"/>
              <a:t>-</a:t>
            </a:r>
            <a:r>
              <a:rPr lang="zh-CN" altLang="en-US"/>
              <a:t> </a:t>
            </a:r>
            <a:r>
              <a:rPr lang="en-US"/>
              <a:t>Elastic </a:t>
            </a:r>
            <a:r>
              <a:rPr lang="en-US" dirty="0"/>
              <a:t>Map Reduce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04399" y="171387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Result</a:t>
            </a:r>
            <a:endParaRPr lang="en-GB" altLang="zh-CN" sz="2400" dirty="0"/>
          </a:p>
          <a:p>
            <a:pPr marL="0" indent="0">
              <a:buFont typeface="Wingdings 3" charset="2"/>
              <a:buNone/>
            </a:pPr>
            <a:endParaRPr lang="en-GB" altLang="zh-CN" dirty="0"/>
          </a:p>
        </p:txBody>
      </p:sp>
      <p:pic>
        <p:nvPicPr>
          <p:cNvPr id="6" name="图片 25" descr="C:\Users\natez\AppData\Local\Temp\1492770552(1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5" b="58029"/>
          <a:stretch/>
        </p:blipFill>
        <p:spPr bwMode="auto">
          <a:xfrm>
            <a:off x="4418012" y="1366437"/>
            <a:ext cx="6415088" cy="14656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399" y="2647327"/>
            <a:ext cx="5344575" cy="36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Ironic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Bare-Metal Provisioning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2312" y="15240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The Bare Metal service is a collection of components that provides support to manage and provision physical machines.</a:t>
            </a:r>
            <a:endParaRPr lang="en-GB" sz="2400" dirty="0"/>
          </a:p>
          <a:p>
            <a:endParaRPr lang="en-US" sz="240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4" y="2588990"/>
            <a:ext cx="6439536" cy="411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5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Ironic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Bare-Metal Provisioning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Installation:</a:t>
            </a:r>
            <a:endParaRPr lang="en-US" dirty="0"/>
          </a:p>
          <a:p>
            <a:r>
              <a:rPr lang="en-US" dirty="0"/>
              <a:t>Follow https://</a:t>
            </a:r>
            <a:r>
              <a:rPr lang="en-US" dirty="0" err="1"/>
              <a:t>docs.openstack.org</a:t>
            </a:r>
            <a:r>
              <a:rPr lang="en-US" dirty="0"/>
              <a:t>/project-install-guide/</a:t>
            </a:r>
            <a:r>
              <a:rPr lang="en-US" dirty="0" err="1"/>
              <a:t>baremetal</a:t>
            </a:r>
            <a:r>
              <a:rPr lang="en-US" dirty="0"/>
              <a:t>/</a:t>
            </a:r>
            <a:r>
              <a:rPr lang="en-US" dirty="0" err="1"/>
              <a:t>ocata</a:t>
            </a:r>
            <a:r>
              <a:rPr lang="en-US" dirty="0"/>
              <a:t>/install-</a:t>
            </a:r>
            <a:r>
              <a:rPr lang="en-US" dirty="0" err="1"/>
              <a:t>ubuntu.html</a:t>
            </a:r>
            <a:endParaRPr lang="en-GB" dirty="0"/>
          </a:p>
          <a:p>
            <a:r>
              <a:rPr lang="en-US" dirty="0"/>
              <a:t>Main steps are: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(1) Create an ironic database.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(2) Install packages </a:t>
            </a:r>
            <a:r>
              <a:rPr lang="en-US" i="1" dirty="0"/>
              <a:t>ironic-</a:t>
            </a:r>
            <a:r>
              <a:rPr lang="en-US" i="1" dirty="0" err="1"/>
              <a:t>api</a:t>
            </a:r>
            <a:r>
              <a:rPr lang="en-US" dirty="0"/>
              <a:t>, </a:t>
            </a:r>
            <a:r>
              <a:rPr lang="en-US" i="1" dirty="0"/>
              <a:t>ironic-conductor</a:t>
            </a:r>
            <a:r>
              <a:rPr lang="en-US" dirty="0"/>
              <a:t>, </a:t>
            </a:r>
            <a:r>
              <a:rPr lang="en-US" i="1" dirty="0"/>
              <a:t>python-</a:t>
            </a:r>
            <a:r>
              <a:rPr lang="en-US" i="1" dirty="0" err="1"/>
              <a:t>ironicclient</a:t>
            </a:r>
            <a:r>
              <a:rPr lang="en-US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(3) Edit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/ironic/</a:t>
            </a:r>
            <a:r>
              <a:rPr lang="en-US" i="1" dirty="0" err="1"/>
              <a:t>ironic.conf</a:t>
            </a:r>
            <a:r>
              <a:rPr lang="en-US" dirty="0"/>
              <a:t> file.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(4) Configuring ironic-conductor service.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51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Ironic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Bare-Metal Provisioning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3101030"/>
            <a:ext cx="6368542" cy="339133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304399" y="171387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Result</a:t>
            </a:r>
            <a:endParaRPr lang="en-GB" altLang="zh-CN" sz="2400" dirty="0"/>
          </a:p>
          <a:p>
            <a:pPr marL="0" indent="0">
              <a:buFont typeface="Wingdings 3" charset="2"/>
              <a:buNone/>
            </a:pPr>
            <a:endParaRPr lang="en-GB" altLang="zh-CN" dirty="0"/>
          </a:p>
        </p:txBody>
      </p:sp>
      <p:pic>
        <p:nvPicPr>
          <p:cNvPr id="6" name="图片 26" descr="C:\Users\natez\AppData\Local\Temp\1492770596(1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61" b="81387"/>
          <a:stretch/>
        </p:blipFill>
        <p:spPr bwMode="auto">
          <a:xfrm>
            <a:off x="4106544" y="1755892"/>
            <a:ext cx="4135755" cy="8891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0220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Congress Governance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6012" y="1752600"/>
            <a:ext cx="8915400" cy="1625600"/>
          </a:xfrm>
        </p:spPr>
        <p:txBody>
          <a:bodyPr>
            <a:normAutofit/>
          </a:bodyPr>
          <a:lstStyle/>
          <a:p>
            <a:r>
              <a:rPr lang="en-GB" sz="2400" dirty="0"/>
              <a:t>Congress aims to provide an extensible open-source framework for governance and regulatory compliance across any cloud services within a dynamic infrastructure</a:t>
            </a:r>
            <a:r>
              <a:rPr lang="en-US" altLang="zh-CN" sz="2400" dirty="0"/>
              <a:t>.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344" y="3203892"/>
            <a:ext cx="6434455" cy="3412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569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Congress Governance</a:t>
            </a:r>
            <a:r>
              <a:rPr lang="en-GB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Installation:</a:t>
            </a:r>
            <a:endParaRPr lang="en-US" dirty="0"/>
          </a:p>
          <a:p>
            <a:r>
              <a:rPr lang="en-US" dirty="0"/>
              <a:t>Follow http://</a:t>
            </a:r>
            <a:r>
              <a:rPr lang="en-US" dirty="0" err="1"/>
              <a:t>congress.readthedocs.io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readme.html</a:t>
            </a:r>
            <a:endParaRPr lang="en-GB" dirty="0"/>
          </a:p>
          <a:p>
            <a:r>
              <a:rPr lang="en-US" dirty="0"/>
              <a:t>Main steps are: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(1) Clone congress and install source code.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(2) Create congress database.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(3) Configure /</a:t>
            </a:r>
            <a:r>
              <a:rPr lang="en-US" dirty="0" err="1"/>
              <a:t>etc</a:t>
            </a:r>
            <a:r>
              <a:rPr lang="en-US" dirty="0"/>
              <a:t>/congress/</a:t>
            </a:r>
            <a:r>
              <a:rPr lang="en-US" dirty="0" err="1"/>
              <a:t>congress.conf</a:t>
            </a:r>
            <a:r>
              <a:rPr lang="en-US" dirty="0"/>
              <a:t>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82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Congress Governance</a:t>
            </a:r>
            <a:r>
              <a:rPr lang="en-GB"/>
              <a:t> 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43" y="3185890"/>
            <a:ext cx="6932269" cy="3069845"/>
          </a:xfrm>
          <a:prstGeom prst="rect">
            <a:avLst/>
          </a:prstGeom>
        </p:spPr>
      </p:pic>
      <p:sp>
        <p:nvSpPr>
          <p:cNvPr id="5" name="内容占位符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Result</a:t>
            </a:r>
            <a:endParaRPr lang="en-GB" altLang="zh-CN" sz="2400" dirty="0"/>
          </a:p>
          <a:p>
            <a:pPr marL="0" indent="0">
              <a:buFont typeface="Wingdings 3" charset="2"/>
              <a:buNone/>
            </a:pPr>
            <a:endParaRPr lang="en-GB" altLang="zh-CN" dirty="0"/>
          </a:p>
        </p:txBody>
      </p:sp>
      <p:pic>
        <p:nvPicPr>
          <p:cNvPr id="6" name="图片 27" descr="C:\Users\natez\AppData\Local\Temp\1492770655(1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72628"/>
          <a:stretch/>
        </p:blipFill>
        <p:spPr bwMode="auto">
          <a:xfrm>
            <a:off x="4462144" y="1905000"/>
            <a:ext cx="5913755" cy="9413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5419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Murano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US" dirty="0"/>
              <a:t> Application catalog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383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The Murano Project introduces an application catalog to OpenStack, enabling application developers and cloud administrators to publish various cloud-ready applications in a </a:t>
            </a:r>
            <a:r>
              <a:rPr lang="en-US" sz="2400" dirty="0" err="1"/>
              <a:t>browsable</a:t>
            </a:r>
            <a:r>
              <a:rPr lang="en-US" sz="2400" dirty="0"/>
              <a:t> categorized catalog.</a:t>
            </a:r>
            <a:r>
              <a:rPr lang="en-GB" sz="2400" dirty="0"/>
              <a:t> 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722" y="3429423"/>
            <a:ext cx="5700078" cy="32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08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Murano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US" dirty="0"/>
              <a:t> Application catalog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Installation:</a:t>
            </a:r>
            <a:endParaRPr lang="en-US" dirty="0"/>
          </a:p>
          <a:p>
            <a:r>
              <a:rPr lang="en-US" dirty="0"/>
              <a:t>Follow https://</a:t>
            </a:r>
            <a:r>
              <a:rPr lang="en-US" dirty="0" err="1"/>
              <a:t>docs.openstack.org</a:t>
            </a:r>
            <a:r>
              <a:rPr lang="en-US" dirty="0"/>
              <a:t>/developer/</a:t>
            </a:r>
            <a:r>
              <a:rPr lang="en-US" dirty="0" err="1"/>
              <a:t>murano</a:t>
            </a:r>
            <a:r>
              <a:rPr lang="en-US" dirty="0"/>
              <a:t>/administrator-guide/</a:t>
            </a:r>
            <a:r>
              <a:rPr lang="en-US" dirty="0" err="1"/>
              <a:t>deploy_murano</a:t>
            </a:r>
            <a:r>
              <a:rPr lang="en-US" dirty="0"/>
              <a:t>/</a:t>
            </a:r>
            <a:r>
              <a:rPr lang="en-US" dirty="0" err="1"/>
              <a:t>install_manually.html</a:t>
            </a:r>
            <a:endParaRPr lang="en-GB" dirty="0"/>
          </a:p>
          <a:p>
            <a:r>
              <a:rPr lang="en-US" dirty="0"/>
              <a:t>Main steps are: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(1) Clone </a:t>
            </a:r>
            <a:r>
              <a:rPr lang="en-US" dirty="0" err="1"/>
              <a:t>murano</a:t>
            </a:r>
            <a:r>
              <a:rPr lang="en-US" dirty="0"/>
              <a:t> and install source code.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(2) Create </a:t>
            </a:r>
            <a:r>
              <a:rPr lang="en-US" dirty="0" err="1"/>
              <a:t>murano</a:t>
            </a:r>
            <a:r>
              <a:rPr lang="en-US" dirty="0"/>
              <a:t> database.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(3) Configure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murano</a:t>
            </a:r>
            <a:r>
              <a:rPr lang="en-US" dirty="0"/>
              <a:t>/</a:t>
            </a:r>
            <a:r>
              <a:rPr lang="en-US" dirty="0" err="1"/>
              <a:t>murano.conf</a:t>
            </a:r>
            <a:br>
              <a:rPr lang="en-US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11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Murano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US" dirty="0"/>
              <a:t> Application catalog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3175610"/>
            <a:ext cx="7438784" cy="2806827"/>
          </a:xfrm>
          <a:prstGeom prst="rect">
            <a:avLst/>
          </a:prstGeom>
        </p:spPr>
      </p:pic>
      <p:sp>
        <p:nvSpPr>
          <p:cNvPr id="7" name="内容占位符 2"/>
          <p:cNvSpPr txBox="1"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Result</a:t>
            </a:r>
            <a:endParaRPr lang="en-GB" altLang="zh-CN" sz="2400" dirty="0"/>
          </a:p>
          <a:p>
            <a:pPr marL="0" indent="0">
              <a:buFont typeface="Wingdings 3" charset="2"/>
              <a:buNone/>
            </a:pPr>
            <a:endParaRPr lang="en-GB" altLang="zh-CN" dirty="0"/>
          </a:p>
        </p:txBody>
      </p:sp>
      <p:pic>
        <p:nvPicPr>
          <p:cNvPr id="8" name="图片 28" descr="C:\Users\natez\AppData\Local\Temp\1492770681(1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57" b="77007"/>
          <a:stretch/>
        </p:blipFill>
        <p:spPr bwMode="auto">
          <a:xfrm>
            <a:off x="4736465" y="1894720"/>
            <a:ext cx="3176270" cy="9810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5486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Trove </a:t>
            </a:r>
            <a:r>
              <a:rPr lang="mr-IN" altLang="zh-CN" dirty="0"/>
              <a:t>–</a:t>
            </a:r>
            <a:r>
              <a:rPr lang="en-US" altLang="zh-CN" dirty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4418" y="1548983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The Database service provides resource isolation at high performance levels, and automates complex administrative tasks such as deployment, configuration, patching, backups, restores, and monitoring.</a:t>
            </a:r>
            <a:endParaRPr lang="en-GB" sz="2400" dirty="0"/>
          </a:p>
          <a:p>
            <a:endParaRPr lang="en-US" sz="2400" dirty="0"/>
          </a:p>
        </p:txBody>
      </p:sp>
      <p:pic>
        <p:nvPicPr>
          <p:cNvPr id="5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69" y="3231341"/>
            <a:ext cx="6158931" cy="33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54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025" y="370110"/>
            <a:ext cx="8911687" cy="1280890"/>
          </a:xfrm>
        </p:spPr>
        <p:txBody>
          <a:bodyPr/>
          <a:lstStyle/>
          <a:p>
            <a:r>
              <a:rPr lang="en-US" dirty="0"/>
              <a:t>Services shown in Horizon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图片 1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5929" b="81"/>
          <a:stretch/>
        </p:blipFill>
        <p:spPr bwMode="auto">
          <a:xfrm>
            <a:off x="1824990" y="1314767"/>
            <a:ext cx="4029710" cy="55432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2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4" b="1285"/>
          <a:stretch/>
        </p:blipFill>
        <p:spPr bwMode="auto">
          <a:xfrm>
            <a:off x="5987890" y="1314767"/>
            <a:ext cx="4299110" cy="55432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4168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have implemented above services of OpenStack on the node of Virtual Machine on Ubuntu 16.04.</a:t>
            </a:r>
          </a:p>
          <a:p>
            <a:endParaRPr lang="en-GB" sz="2400" dirty="0"/>
          </a:p>
          <a:p>
            <a:r>
              <a:rPr lang="en-US" sz="2400" dirty="0"/>
              <a:t>During the implementation, we strengthen the knowledge and understanding of cloud computing and the OpenStack system.</a:t>
            </a: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979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112" y="1689100"/>
            <a:ext cx="9334500" cy="46228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GB" dirty="0"/>
              <a:t>5 ways OpenStack Trove will change how you manage databases http://</a:t>
            </a:r>
            <a:r>
              <a:rPr lang="en-GB" dirty="0" err="1"/>
              <a:t>www.infoworld.com</a:t>
            </a:r>
            <a:r>
              <a:rPr lang="en-GB" dirty="0"/>
              <a:t>/article/2881933/database/5-ways-openstack-trove-will-change-how-you-manage-databases.html</a:t>
            </a:r>
          </a:p>
          <a:p>
            <a:pPr lvl="0"/>
            <a:r>
              <a:rPr lang="en-US" dirty="0"/>
              <a:t>Architecture for Barbican. https://</a:t>
            </a:r>
            <a:r>
              <a:rPr lang="en-US" dirty="0" err="1"/>
              <a:t>docs.openstack.org</a:t>
            </a:r>
            <a:r>
              <a:rPr lang="en-US" dirty="0"/>
              <a:t>/developer/barbican/contribute/</a:t>
            </a:r>
            <a:r>
              <a:rPr lang="en-US" dirty="0" err="1"/>
              <a:t>architecture.html</a:t>
            </a:r>
            <a:endParaRPr lang="en-GB" dirty="0"/>
          </a:p>
          <a:p>
            <a:pPr lvl="0"/>
            <a:r>
              <a:rPr lang="en-US" dirty="0"/>
              <a:t>Architecture for Sahara. https://</a:t>
            </a:r>
            <a:r>
              <a:rPr lang="en-US" dirty="0" err="1"/>
              <a:t>docs.openstack.org</a:t>
            </a:r>
            <a:r>
              <a:rPr lang="en-US" dirty="0"/>
              <a:t>/developer/</a:t>
            </a:r>
            <a:r>
              <a:rPr lang="en-US" dirty="0" err="1"/>
              <a:t>sahara</a:t>
            </a:r>
            <a:r>
              <a:rPr lang="en-US" dirty="0"/>
              <a:t>/</a:t>
            </a:r>
            <a:r>
              <a:rPr lang="en-US" dirty="0" err="1"/>
              <a:t>architecture.html</a:t>
            </a:r>
            <a:endParaRPr lang="en-GB" dirty="0"/>
          </a:p>
          <a:p>
            <a:pPr lvl="0"/>
            <a:r>
              <a:rPr lang="en-US" dirty="0"/>
              <a:t>Container Infrastructure Management service</a:t>
            </a:r>
            <a:r>
              <a:rPr lang="en-US" b="1" dirty="0"/>
              <a:t> </a:t>
            </a:r>
            <a:r>
              <a:rPr lang="en-US" dirty="0"/>
              <a:t>https://</a:t>
            </a:r>
            <a:r>
              <a:rPr lang="en-US" dirty="0" err="1"/>
              <a:t>docs.openstack.org</a:t>
            </a:r>
            <a:r>
              <a:rPr lang="en-US" dirty="0"/>
              <a:t>/project-install-guide/container-infrastructure-management/newton/</a:t>
            </a:r>
            <a:endParaRPr lang="en-GB" dirty="0"/>
          </a:p>
          <a:p>
            <a:pPr lvl="0"/>
            <a:r>
              <a:rPr lang="en-US" dirty="0"/>
              <a:t>Bare Metal service overview. https://</a:t>
            </a:r>
            <a:r>
              <a:rPr lang="en-US" dirty="0" err="1"/>
              <a:t>docs.openstack.org</a:t>
            </a:r>
            <a:r>
              <a:rPr lang="en-US" dirty="0"/>
              <a:t>/project-install-guide/</a:t>
            </a:r>
            <a:r>
              <a:rPr lang="en-US" dirty="0" err="1"/>
              <a:t>baremetal</a:t>
            </a:r>
            <a:r>
              <a:rPr lang="en-US" dirty="0"/>
              <a:t>/</a:t>
            </a:r>
            <a:r>
              <a:rPr lang="en-US" dirty="0" err="1"/>
              <a:t>ocata</a:t>
            </a:r>
            <a:r>
              <a:rPr lang="en-US" dirty="0"/>
              <a:t>/</a:t>
            </a:r>
            <a:r>
              <a:rPr lang="en-US" dirty="0" err="1"/>
              <a:t>get_started.html</a:t>
            </a:r>
            <a:endParaRPr lang="en-GB" dirty="0"/>
          </a:p>
          <a:p>
            <a:pPr lvl="0"/>
            <a:r>
              <a:rPr lang="en-US" dirty="0"/>
              <a:t>Configure OpenStack nova with remote Bind Server. http://</a:t>
            </a:r>
            <a:r>
              <a:rPr lang="en-US" dirty="0" err="1"/>
              <a:t>stackoverflow.com</a:t>
            </a:r>
            <a:r>
              <a:rPr lang="en-US" dirty="0"/>
              <a:t>/questions/15779082/configure-</a:t>
            </a:r>
            <a:r>
              <a:rPr lang="en-US" dirty="0" err="1"/>
              <a:t>openstack</a:t>
            </a:r>
            <a:r>
              <a:rPr lang="en-US" dirty="0"/>
              <a:t>-nova-with-remote-bind-server</a:t>
            </a:r>
            <a:endParaRPr lang="en-GB" dirty="0"/>
          </a:p>
          <a:p>
            <a:pPr lvl="0"/>
            <a:r>
              <a:rPr lang="en-US" dirty="0"/>
              <a:t>Database service overview https://</a:t>
            </a:r>
            <a:r>
              <a:rPr lang="en-US" dirty="0" err="1"/>
              <a:t>docs.openstack.org</a:t>
            </a:r>
            <a:r>
              <a:rPr lang="en-US" dirty="0"/>
              <a:t>/project-install-guide/database/newton/</a:t>
            </a:r>
            <a:r>
              <a:rPr lang="en-US" dirty="0" err="1"/>
              <a:t>get_started.html</a:t>
            </a:r>
            <a:endParaRPr lang="en-GB" dirty="0"/>
          </a:p>
          <a:p>
            <a:pPr lvl="0"/>
            <a:r>
              <a:rPr lang="en-US" dirty="0"/>
              <a:t>Introduction to Ironic. https://</a:t>
            </a:r>
            <a:r>
              <a:rPr lang="en-US" dirty="0" err="1"/>
              <a:t>docs.openstack.org</a:t>
            </a:r>
            <a:r>
              <a:rPr lang="en-US" dirty="0"/>
              <a:t>/developer/ironic/deploy/user-</a:t>
            </a:r>
            <a:r>
              <a:rPr lang="en-US" dirty="0" err="1"/>
              <a:t>guide.html</a:t>
            </a:r>
            <a:endParaRPr lang="en-GB" dirty="0"/>
          </a:p>
          <a:p>
            <a:pPr lvl="0"/>
            <a:r>
              <a:rPr lang="en-US" dirty="0"/>
              <a:t>Install and configure MongoDB replica-set on database </a:t>
            </a:r>
            <a:r>
              <a:rPr lang="en-US" dirty="0" err="1"/>
              <a:t>servers:Wikipedia</a:t>
            </a:r>
            <a:r>
              <a:rPr lang="en-US" dirty="0"/>
              <a:t>. OpenStack. https://</a:t>
            </a:r>
            <a:r>
              <a:rPr lang="en-US" dirty="0" err="1"/>
              <a:t>en.wikipedia.org</a:t>
            </a:r>
            <a:r>
              <a:rPr lang="en-US" dirty="0"/>
              <a:t>/wiki/OpenStack</a:t>
            </a:r>
            <a:endParaRPr lang="en-GB" dirty="0"/>
          </a:p>
          <a:p>
            <a:pPr lvl="0"/>
            <a:r>
              <a:rPr lang="en-GB" dirty="0" err="1"/>
              <a:t>Openstack</a:t>
            </a:r>
            <a:r>
              <a:rPr lang="en-GB" dirty="0"/>
              <a:t> and Docker – Part 2 https://</a:t>
            </a:r>
            <a:r>
              <a:rPr lang="en-GB" dirty="0" err="1"/>
              <a:t>sreeninet.wordpress.com</a:t>
            </a:r>
            <a:r>
              <a:rPr lang="en-GB" dirty="0"/>
              <a:t>/2015/06/14/openstack-and-docker-part-2/</a:t>
            </a:r>
          </a:p>
          <a:p>
            <a:pPr lvl="0"/>
            <a:r>
              <a:rPr lang="en-US" dirty="0"/>
              <a:t>OpenStack Series: Part 11 Ceilometer – Monitoring and Metering Service http://cloudn1nblogspot.hk/2014/11/openstack-series-part-11-ceilometer.html</a:t>
            </a:r>
            <a:endParaRPr lang="en-GB" dirty="0"/>
          </a:p>
          <a:p>
            <a:pPr lvl="0"/>
            <a:r>
              <a:rPr lang="en-US" dirty="0"/>
              <a:t>OUTREACHY WITH OPENSTACK ZAQAR. http://</a:t>
            </a:r>
            <a:r>
              <a:rPr lang="en-US" dirty="0" err="1"/>
              <a:t>exploreshaifali.github.io</a:t>
            </a:r>
            <a:r>
              <a:rPr lang="en-US" dirty="0"/>
              <a:t>/talks/6-8-2015-outreachy-with-openstack-zaqar.html#/cover-page</a:t>
            </a:r>
            <a:endParaRPr lang="en-GB" dirty="0"/>
          </a:p>
          <a:p>
            <a:pPr lvl="0"/>
            <a:r>
              <a:rPr lang="en-US" dirty="0"/>
              <a:t>Policy in OpenStack - Martin </a:t>
            </a:r>
            <a:r>
              <a:rPr lang="en-US" dirty="0" err="1"/>
              <a:t>Casado</a:t>
            </a:r>
            <a:r>
              <a:rPr lang="en-US" dirty="0"/>
              <a:t>, CTO, VMware - </a:t>
            </a:r>
            <a:r>
              <a:rPr lang="en-US" dirty="0" err="1"/>
              <a:t>OpenStackSV</a:t>
            </a:r>
            <a:r>
              <a:rPr lang="en-US" dirty="0"/>
              <a:t> 2014</a:t>
            </a:r>
            <a:r>
              <a:rPr lang="zh-CN" altLang="en-US" dirty="0"/>
              <a:t> </a:t>
            </a:r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mirantis</a:t>
            </a:r>
            <a:r>
              <a:rPr lang="en-US" dirty="0"/>
              <a:t>/</a:t>
            </a:r>
            <a:r>
              <a:rPr lang="en-US" dirty="0" err="1"/>
              <a:t>openstack</a:t>
            </a:r>
            <a:r>
              <a:rPr lang="en-US" dirty="0"/>
              <a:t>-policy-martin-</a:t>
            </a:r>
            <a:r>
              <a:rPr lang="en-US" dirty="0" err="1"/>
              <a:t>casado</a:t>
            </a:r>
            <a:r>
              <a:rPr lang="en-US" dirty="0"/>
              <a:t>-</a:t>
            </a:r>
            <a:r>
              <a:rPr lang="en-US" dirty="0" err="1"/>
              <a:t>vmware</a:t>
            </a:r>
            <a:r>
              <a:rPr lang="en-US" dirty="0"/>
              <a:t>-keynote-</a:t>
            </a:r>
            <a:r>
              <a:rPr lang="en-US" dirty="0" err="1"/>
              <a:t>openstacksv</a:t>
            </a:r>
            <a:endParaRPr lang="en-GB" dirty="0"/>
          </a:p>
          <a:p>
            <a:pPr lvl="0"/>
            <a:r>
              <a:rPr lang="en-US" dirty="0"/>
              <a:t>Shared File Systems Installation Tutorial. https://</a:t>
            </a:r>
            <a:r>
              <a:rPr lang="en-US" dirty="0" err="1"/>
              <a:t>docs.openstack.org</a:t>
            </a:r>
            <a:r>
              <a:rPr lang="en-US" dirty="0"/>
              <a:t>/project-install-guide/shared-file-systems/newton/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7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Trove </a:t>
            </a:r>
            <a:r>
              <a:rPr lang="mr-IN" altLang="zh-CN" dirty="0"/>
              <a:t>–</a:t>
            </a:r>
            <a:r>
              <a:rPr lang="en-US" altLang="zh-CN" dirty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38" y="1788826"/>
            <a:ext cx="9133096" cy="4611974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Installation:</a:t>
            </a:r>
            <a:endParaRPr lang="en-US" sz="2000" dirty="0"/>
          </a:p>
          <a:p>
            <a:r>
              <a:rPr lang="en-US" dirty="0"/>
              <a:t>Follow https://</a:t>
            </a:r>
            <a:r>
              <a:rPr lang="en-US" dirty="0" err="1"/>
              <a:t>docs.openstack.org</a:t>
            </a:r>
            <a:r>
              <a:rPr lang="en-US" dirty="0"/>
              <a:t>/project-install-guide/database/</a:t>
            </a:r>
            <a:r>
              <a:rPr lang="en-US" dirty="0" err="1"/>
              <a:t>ocata</a:t>
            </a:r>
            <a:r>
              <a:rPr lang="en-US" dirty="0"/>
              <a:t>/install-</a:t>
            </a:r>
            <a:r>
              <a:rPr lang="en-US" dirty="0" err="1"/>
              <a:t>ubuntu.html</a:t>
            </a:r>
            <a:endParaRPr lang="en-GB" dirty="0"/>
          </a:p>
          <a:p>
            <a:r>
              <a:rPr lang="en-US" dirty="0"/>
              <a:t>Main steps are: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(1) Create the database </a:t>
            </a:r>
            <a:r>
              <a:rPr lang="en-US" i="1" dirty="0"/>
              <a:t>trove</a:t>
            </a:r>
            <a:r>
              <a:rPr lang="en-US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(2) Create the Database service API endpoints.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(3) Install the packages </a:t>
            </a:r>
            <a:r>
              <a:rPr lang="en-US" i="1" dirty="0"/>
              <a:t>python-trove, python-</a:t>
            </a:r>
            <a:r>
              <a:rPr lang="en-US" i="1" dirty="0" err="1"/>
              <a:t>troveclient</a:t>
            </a:r>
            <a:r>
              <a:rPr lang="en-US" i="1" dirty="0"/>
              <a:t>, python-</a:t>
            </a:r>
            <a:r>
              <a:rPr lang="en-US" i="1" dirty="0" err="1"/>
              <a:t>glanceclient</a:t>
            </a:r>
            <a:r>
              <a:rPr lang="en-US" i="1" dirty="0"/>
              <a:t>, trove-common, trove-</a:t>
            </a:r>
            <a:r>
              <a:rPr lang="en-US" i="1" dirty="0" err="1"/>
              <a:t>api</a:t>
            </a:r>
            <a:r>
              <a:rPr lang="en-US" i="1" dirty="0"/>
              <a:t> trove-</a:t>
            </a:r>
            <a:r>
              <a:rPr lang="en-US" i="1" dirty="0" err="1"/>
              <a:t>taskmanager</a:t>
            </a:r>
            <a:r>
              <a:rPr lang="en-US" i="1" dirty="0"/>
              <a:t>, trove-conductor.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(4) In the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/trove</a:t>
            </a:r>
            <a:r>
              <a:rPr lang="en-US" dirty="0"/>
              <a:t> directory, edit the </a:t>
            </a:r>
            <a:r>
              <a:rPr lang="en-US" i="1" dirty="0" err="1"/>
              <a:t>trove.conf</a:t>
            </a:r>
            <a:r>
              <a:rPr lang="en-US" dirty="0"/>
              <a:t>, </a:t>
            </a:r>
            <a:r>
              <a:rPr lang="en-US" i="1" dirty="0"/>
              <a:t>trove-</a:t>
            </a:r>
            <a:r>
              <a:rPr lang="en-US" i="1" dirty="0" err="1"/>
              <a:t>taskmanager.conf</a:t>
            </a:r>
            <a:r>
              <a:rPr lang="en-US" dirty="0"/>
              <a:t> and </a:t>
            </a:r>
            <a:r>
              <a:rPr lang="en-US" i="1" dirty="0"/>
              <a:t>trove-</a:t>
            </a:r>
            <a:r>
              <a:rPr lang="en-US" i="1" dirty="0" err="1"/>
              <a:t>conductor.conf</a:t>
            </a:r>
            <a:r>
              <a:rPr lang="en-US" dirty="0"/>
              <a:t>, </a:t>
            </a:r>
            <a:r>
              <a:rPr lang="en-US" i="1" dirty="0"/>
              <a:t>trove-</a:t>
            </a:r>
            <a:r>
              <a:rPr lang="en-US" i="1" dirty="0" err="1"/>
              <a:t>guestagent.conf</a:t>
            </a:r>
            <a:r>
              <a:rPr lang="en-US" i="1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(5) In the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</a:t>
            </a:r>
            <a:r>
              <a:rPr lang="en-US" i="1" dirty="0" err="1"/>
              <a:t>init</a:t>
            </a:r>
            <a:r>
              <a:rPr lang="en-US" dirty="0"/>
              <a:t> directory, edit the </a:t>
            </a:r>
            <a:r>
              <a:rPr lang="en-US" i="1" dirty="0"/>
              <a:t>trove-</a:t>
            </a:r>
            <a:r>
              <a:rPr lang="en-US" i="1" dirty="0" err="1"/>
              <a:t>taskmanager.conf</a:t>
            </a:r>
            <a:r>
              <a:rPr lang="en-US" dirty="0"/>
              <a:t> and </a:t>
            </a:r>
            <a:r>
              <a:rPr lang="en-US" i="1" dirty="0"/>
              <a:t>trove-</a:t>
            </a:r>
            <a:r>
              <a:rPr lang="en-US" i="1" dirty="0" err="1"/>
              <a:t>conductor.conf</a:t>
            </a:r>
            <a:r>
              <a:rPr lang="en-US" i="1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73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CN" dirty="0"/>
              <a:t>Trove </a:t>
            </a:r>
            <a:r>
              <a:rPr lang="mr-IN" altLang="zh-CN" dirty="0"/>
              <a:t>–</a:t>
            </a:r>
            <a:r>
              <a:rPr lang="en-US" altLang="zh-CN" dirty="0"/>
              <a:t> Database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4399" y="1713875"/>
            <a:ext cx="8915400" cy="3777622"/>
          </a:xfrm>
        </p:spPr>
        <p:txBody>
          <a:bodyPr/>
          <a:lstStyle/>
          <a:p>
            <a:r>
              <a:rPr lang="en-US" altLang="zh-CN" sz="2400" dirty="0"/>
              <a:t>Result</a:t>
            </a:r>
            <a:endParaRPr lang="en-GB" altLang="zh-CN" sz="2400" dirty="0"/>
          </a:p>
          <a:p>
            <a:pPr marL="0" indent="0">
              <a:buNone/>
            </a:pPr>
            <a:endParaRPr lang="en-GB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27" y="2977505"/>
            <a:ext cx="5762181" cy="3702695"/>
          </a:xfrm>
          <a:prstGeom prst="rect">
            <a:avLst/>
          </a:prstGeom>
        </p:spPr>
      </p:pic>
      <p:pic>
        <p:nvPicPr>
          <p:cNvPr id="5" name="图片 10" descr="C:\Users\natez\AppData\Local\Temp\149276989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3" b="83212"/>
          <a:stretch/>
        </p:blipFill>
        <p:spPr bwMode="auto">
          <a:xfrm>
            <a:off x="4483100" y="1713875"/>
            <a:ext cx="3603308" cy="9975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742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Object Store</a:t>
            </a:r>
          </a:p>
        </p:txBody>
      </p:sp>
      <p:pic>
        <p:nvPicPr>
          <p:cNvPr id="4" name="图片 5" descr="Image result for openstack swift architecture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25" y="1905000"/>
            <a:ext cx="5078412" cy="43496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235200" y="1905000"/>
            <a:ext cx="4305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OpenStack Object Storage is a multi-tenant object storage system. </a:t>
            </a:r>
          </a:p>
          <a:p>
            <a:r>
              <a:rPr lang="en-US" sz="2400" dirty="0"/>
              <a:t>It is highly scalable and can manage large amounts of unstructured data at low cost through a RESTful HTTP API</a:t>
            </a:r>
            <a:r>
              <a:rPr lang="en-US" altLang="zh-CN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843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Object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9474" y="1816100"/>
            <a:ext cx="9018588" cy="4343400"/>
          </a:xfrm>
        </p:spPr>
        <p:txBody>
          <a:bodyPr>
            <a:normAutofit/>
          </a:bodyPr>
          <a:lstStyle/>
          <a:p>
            <a:r>
              <a:rPr lang="en-US" altLang="zh-CN"/>
              <a:t>Installation:</a:t>
            </a:r>
            <a:endParaRPr lang="en-US"/>
          </a:p>
          <a:p>
            <a:r>
              <a:rPr lang="en-US" dirty="0"/>
              <a:t>Follow https://</a:t>
            </a:r>
            <a:r>
              <a:rPr lang="en-US" dirty="0" err="1"/>
              <a:t>docs.openstack.org</a:t>
            </a:r>
            <a:r>
              <a:rPr lang="en-US" dirty="0"/>
              <a:t>/project-install-guide/object-storage/</a:t>
            </a:r>
            <a:r>
              <a:rPr lang="en-US" dirty="0" err="1"/>
              <a:t>ocata</a:t>
            </a:r>
            <a:r>
              <a:rPr lang="en-US" dirty="0"/>
              <a:t>/controller-install-</a:t>
            </a:r>
            <a:r>
              <a:rPr lang="en-US" dirty="0" err="1"/>
              <a:t>ubuntu.html</a:t>
            </a:r>
            <a:endParaRPr lang="en-GB" dirty="0"/>
          </a:p>
          <a:p>
            <a:r>
              <a:rPr lang="en-US" dirty="0"/>
              <a:t>Main steps are: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(1) Configure network.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(2) Create the Identity service credentials.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(3) Create the Object Storage service API endpoints.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(4) Install the packages </a:t>
            </a:r>
            <a:r>
              <a:rPr lang="en-US" i="1" dirty="0"/>
              <a:t>swift, swift-proxy python-</a:t>
            </a:r>
            <a:r>
              <a:rPr lang="en-US" i="1" dirty="0" err="1"/>
              <a:t>swiftclient</a:t>
            </a:r>
            <a:r>
              <a:rPr lang="en-US" i="1" dirty="0"/>
              <a:t>, python-</a:t>
            </a:r>
            <a:r>
              <a:rPr lang="en-US" i="1" dirty="0" err="1"/>
              <a:t>keystoneclient</a:t>
            </a:r>
            <a:r>
              <a:rPr lang="en-US" i="1" dirty="0"/>
              <a:t>, python-</a:t>
            </a:r>
            <a:r>
              <a:rPr lang="en-US" i="1" dirty="0" err="1"/>
              <a:t>keystonemiddleware</a:t>
            </a:r>
            <a:r>
              <a:rPr lang="en-US" i="1" dirty="0"/>
              <a:t>, </a:t>
            </a:r>
            <a:r>
              <a:rPr lang="en-US" i="1" dirty="0" err="1"/>
              <a:t>memcached</a:t>
            </a:r>
            <a:r>
              <a:rPr lang="en-US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(5) Create the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/swift</a:t>
            </a:r>
            <a:r>
              <a:rPr lang="en-US" dirty="0"/>
              <a:t> directory and edit the </a:t>
            </a:r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/swift/proxy-</a:t>
            </a:r>
            <a:r>
              <a:rPr lang="en-US" i="1" dirty="0" err="1"/>
              <a:t>server.conf</a:t>
            </a:r>
            <a:r>
              <a:rPr lang="en-US" dirty="0"/>
              <a:t>.</a:t>
            </a:r>
            <a:endParaRPr lang="en-GB" dirty="0"/>
          </a:p>
          <a:p>
            <a:pPr>
              <a:buFont typeface="Wingdings" charset="2"/>
              <a:buChar char="Ø"/>
            </a:pPr>
            <a:r>
              <a:rPr lang="en-US" dirty="0"/>
              <a:t>(6) Configure storage node</a:t>
            </a:r>
            <a:r>
              <a:rPr lang="zh-CN" altLang="en-US" dirty="0"/>
              <a:t> </a:t>
            </a:r>
            <a:r>
              <a:rPr lang="en-US" dirty="0"/>
              <a:t>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Swift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Object Store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24" y="2666375"/>
            <a:ext cx="6297076" cy="4159869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2304399" y="171387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Result</a:t>
            </a:r>
            <a:endParaRPr lang="en-GB" altLang="zh-CN" sz="2400" dirty="0"/>
          </a:p>
          <a:p>
            <a:pPr marL="0" indent="0">
              <a:buFont typeface="Wingdings 3" charset="2"/>
              <a:buNone/>
            </a:pPr>
            <a:endParaRPr lang="en-GB" altLang="zh-CN" dirty="0"/>
          </a:p>
        </p:txBody>
      </p:sp>
      <p:pic>
        <p:nvPicPr>
          <p:cNvPr id="8" name="图片 18" descr="C:\Users\natez\AppData\Local\Temp\1492769935(1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1" b="82038"/>
          <a:stretch/>
        </p:blipFill>
        <p:spPr bwMode="auto">
          <a:xfrm>
            <a:off x="4447206" y="1428750"/>
            <a:ext cx="3207385" cy="952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6767443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625</TotalTime>
  <Words>1907</Words>
  <Application>Microsoft Office PowerPoint</Application>
  <PresentationFormat>宽屏</PresentationFormat>
  <Paragraphs>188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Mangal</vt:lpstr>
      <vt:lpstr>幼圆</vt:lpstr>
      <vt:lpstr>Arial</vt:lpstr>
      <vt:lpstr>Calibri</vt:lpstr>
      <vt:lpstr>Century Gothic</vt:lpstr>
      <vt:lpstr>Wingdings</vt:lpstr>
      <vt:lpstr>Wingdings 3</vt:lpstr>
      <vt:lpstr>丝状</vt:lpstr>
      <vt:lpstr>COMP4442 Service and Cloud Computing    Full OpenStack Implementation</vt:lpstr>
      <vt:lpstr>Motivation</vt:lpstr>
      <vt:lpstr>Objectives</vt:lpstr>
      <vt:lpstr>Trove – Database</vt:lpstr>
      <vt:lpstr>Trove – Database</vt:lpstr>
      <vt:lpstr>Trove – Database</vt:lpstr>
      <vt:lpstr>Swift - Object Store</vt:lpstr>
      <vt:lpstr>Swift - Object Store</vt:lpstr>
      <vt:lpstr>Swift - Object Store</vt:lpstr>
      <vt:lpstr>Manila - Shared File System </vt:lpstr>
      <vt:lpstr>Manila - Shared File System </vt:lpstr>
      <vt:lpstr>Manila - Shared File System </vt:lpstr>
      <vt:lpstr>Heat - Orchestration </vt:lpstr>
      <vt:lpstr>Heat - Orchestration </vt:lpstr>
      <vt:lpstr>Heat - Orchestration </vt:lpstr>
      <vt:lpstr>Ceilometer - Telemetry </vt:lpstr>
      <vt:lpstr>Ceilometer - Telemetry </vt:lpstr>
      <vt:lpstr>Ceilometer - Telemetry </vt:lpstr>
      <vt:lpstr>Magnum - Container Service </vt:lpstr>
      <vt:lpstr>Magnum - Container Service </vt:lpstr>
      <vt:lpstr>Magnum - Container Service </vt:lpstr>
      <vt:lpstr>Barbican Key Manager Service </vt:lpstr>
      <vt:lpstr>Barbican Key Manager Service </vt:lpstr>
      <vt:lpstr>Barbican Key Manager Service </vt:lpstr>
      <vt:lpstr>Zaqar Messaging Service </vt:lpstr>
      <vt:lpstr>Zaqar Messaging Service </vt:lpstr>
      <vt:lpstr>Zaqar Messaging Service </vt:lpstr>
      <vt:lpstr>Sahara - Elastic Map Reduce </vt:lpstr>
      <vt:lpstr>Sahara - Elastic Map Reduce </vt:lpstr>
      <vt:lpstr>Sahara - Elastic Map Reduce </vt:lpstr>
      <vt:lpstr>Ironic - Bare-Metal Provisioning </vt:lpstr>
      <vt:lpstr>Ironic - Bare-Metal Provisioning </vt:lpstr>
      <vt:lpstr>Ironic - Bare-Metal Provisioning </vt:lpstr>
      <vt:lpstr>Congress Governance </vt:lpstr>
      <vt:lpstr>Congress Governance </vt:lpstr>
      <vt:lpstr>Congress Governance </vt:lpstr>
      <vt:lpstr>Murano - Application catalog </vt:lpstr>
      <vt:lpstr>Murano - Application catalog </vt:lpstr>
      <vt:lpstr>Murano - Application catalog </vt:lpstr>
      <vt:lpstr>Services shown in Horizon </vt:lpstr>
      <vt:lpstr>Conclusion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郑弘义</dc:creator>
  <cp:lastModifiedBy>郑弘义</cp:lastModifiedBy>
  <cp:revision>14</cp:revision>
  <dcterms:created xsi:type="dcterms:W3CDTF">2017-04-20T08:33:16Z</dcterms:created>
  <dcterms:modified xsi:type="dcterms:W3CDTF">2017-04-21T14:39:51Z</dcterms:modified>
</cp:coreProperties>
</file>